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B9373-64CE-4B5C-9EE2-50A1CC643689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32AD-C3CF-4697-AFD8-770C23BF619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B9373-64CE-4B5C-9EE2-50A1CC643689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32AD-C3CF-4697-AFD8-770C23BF61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B9373-64CE-4B5C-9EE2-50A1CC643689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32AD-C3CF-4697-AFD8-770C23BF61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B9373-64CE-4B5C-9EE2-50A1CC643689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32AD-C3CF-4697-AFD8-770C23BF61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B9373-64CE-4B5C-9EE2-50A1CC643689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32AD-C3CF-4697-AFD8-770C23BF619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B9373-64CE-4B5C-9EE2-50A1CC643689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32AD-C3CF-4697-AFD8-770C23BF61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B9373-64CE-4B5C-9EE2-50A1CC643689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32AD-C3CF-4697-AFD8-770C23BF61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B9373-64CE-4B5C-9EE2-50A1CC643689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F532AD-C3CF-4697-AFD8-770C23BF6193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B9373-64CE-4B5C-9EE2-50A1CC643689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32AD-C3CF-4697-AFD8-770C23BF61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B9373-64CE-4B5C-9EE2-50A1CC643689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AF532AD-C3CF-4697-AFD8-770C23BF61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00B9373-64CE-4B5C-9EE2-50A1CC643689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32AD-C3CF-4697-AFD8-770C23BF61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00B9373-64CE-4B5C-9EE2-50A1CC643689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AF532AD-C3CF-4697-AFD8-770C23BF6193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Epo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61253" cy="1556792"/>
          </a:xfrm>
        </p:spPr>
        <p:txBody>
          <a:bodyPr/>
          <a:lstStyle/>
          <a:p>
            <a:pPr algn="ctr"/>
            <a:r>
              <a:rPr lang="cs-CZ" sz="5000" dirty="0" smtClean="0">
                <a:latin typeface="Euphemia" pitchFamily="34" charset="0"/>
              </a:rPr>
              <a:t>EPOS</a:t>
            </a:r>
            <a:r>
              <a:rPr lang="cs-CZ" dirty="0" smtClean="0">
                <a:latin typeface="Euphemia" pitchFamily="34" charset="0"/>
              </a:rPr>
              <a:t/>
            </a:r>
            <a:br>
              <a:rPr lang="cs-CZ" dirty="0" smtClean="0">
                <a:latin typeface="Euphemia" pitchFamily="34" charset="0"/>
              </a:rPr>
            </a:br>
            <a:endParaRPr lang="cs-CZ" dirty="0">
              <a:latin typeface="Euphemia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2492896"/>
            <a:ext cx="9144000" cy="1752600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cs-CZ" sz="3000" dirty="0" smtClean="0">
                <a:solidFill>
                  <a:srgbClr val="00B0F0"/>
                </a:solidFill>
              </a:rPr>
              <a:t>Petr Topor V.I.</a:t>
            </a:r>
            <a:endParaRPr lang="cs-CZ" sz="3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548680"/>
            <a:ext cx="9161253" cy="1556792"/>
          </a:xfrm>
        </p:spPr>
        <p:txBody>
          <a:bodyPr>
            <a:normAutofit/>
          </a:bodyPr>
          <a:lstStyle/>
          <a:p>
            <a:pPr algn="ctr"/>
            <a:r>
              <a:rPr lang="cs-CZ" sz="5000" dirty="0" smtClean="0">
                <a:latin typeface="Euphemia" pitchFamily="34" charset="0"/>
                <a:ea typeface="DFKai-SB" pitchFamily="65" charset="-120"/>
              </a:rPr>
              <a:t>Epos</a:t>
            </a:r>
            <a:endParaRPr lang="cs-CZ" sz="5000" dirty="0">
              <a:latin typeface="Euphemia" pitchFamily="34" charset="0"/>
              <a:ea typeface="DFKai-SB" pitchFamily="65" charset="-12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1772816"/>
            <a:ext cx="9144000" cy="4968552"/>
          </a:xfrm>
          <a:ln>
            <a:noFill/>
          </a:ln>
        </p:spPr>
        <p:txBody>
          <a:bodyPr anchor="t"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cs-CZ" dirty="0" smtClean="0"/>
              <a:t>Epos či epopej je rozsáhlá epická báseň. </a:t>
            </a:r>
            <a:endParaRPr lang="cs-CZ" dirty="0" smtClean="0"/>
          </a:p>
          <a:p>
            <a:pPr algn="l"/>
            <a:endParaRPr lang="cs-CZ" dirty="0" smtClean="0"/>
          </a:p>
          <a:p>
            <a:pPr algn="l">
              <a:buFont typeface="Arial" pitchFamily="34" charset="0"/>
              <a:buChar char="•"/>
            </a:pPr>
            <a:r>
              <a:rPr lang="cs-CZ" dirty="0" smtClean="0"/>
              <a:t>Kompozice</a:t>
            </a:r>
            <a:r>
              <a:rPr lang="cs-CZ" dirty="0" smtClean="0"/>
              <a:t> těchto děl bývá volná, děj je pomalý a </a:t>
            </a:r>
            <a:r>
              <a:rPr lang="cs-CZ" dirty="0" smtClean="0"/>
              <a:t>je tvořen</a:t>
            </a:r>
            <a:r>
              <a:rPr lang="cs-CZ" dirty="0" smtClean="0"/>
              <a:t> </a:t>
            </a:r>
            <a:r>
              <a:rPr lang="cs-CZ" dirty="0" smtClean="0"/>
              <a:t>epizodami.</a:t>
            </a:r>
          </a:p>
          <a:p>
            <a:pPr algn="l"/>
            <a:endParaRPr lang="cs-CZ" dirty="0" smtClean="0"/>
          </a:p>
          <a:p>
            <a:pPr algn="l">
              <a:buFont typeface="Arial" pitchFamily="34" charset="0"/>
              <a:buChar char="•"/>
            </a:pPr>
            <a:r>
              <a:rPr lang="cs-CZ" dirty="0" smtClean="0"/>
              <a:t>Mluví </a:t>
            </a:r>
            <a:r>
              <a:rPr lang="cs-CZ" dirty="0" smtClean="0"/>
              <a:t>se o takzvané epické </a:t>
            </a:r>
            <a:r>
              <a:rPr lang="cs-CZ" dirty="0" smtClean="0"/>
              <a:t>šíři.</a:t>
            </a:r>
          </a:p>
          <a:p>
            <a:pPr algn="l"/>
            <a:endParaRPr lang="cs-CZ" dirty="0" smtClean="0"/>
          </a:p>
          <a:p>
            <a:pPr algn="l">
              <a:buFont typeface="Arial" pitchFamily="34" charset="0"/>
              <a:buChar char="•"/>
            </a:pPr>
            <a:r>
              <a:rPr lang="cs-CZ" dirty="0" smtClean="0"/>
              <a:t>Epos zpravidla vypráví o hrdinských činech, proto se mluví o </a:t>
            </a:r>
            <a:r>
              <a:rPr lang="cs-CZ" b="1" dirty="0" smtClean="0"/>
              <a:t>hrdinském eposu</a:t>
            </a:r>
            <a:r>
              <a:rPr lang="cs-CZ" dirty="0" smtClean="0"/>
              <a:t>, a týká se událostí významných pro určitý národ, proto se mluví o </a:t>
            </a:r>
            <a:r>
              <a:rPr lang="cs-CZ" b="1" dirty="0" smtClean="0"/>
              <a:t>národním eposu</a:t>
            </a:r>
            <a:r>
              <a:rPr lang="cs-CZ" dirty="0" smtClean="0"/>
              <a:t>.</a:t>
            </a:r>
          </a:p>
          <a:p>
            <a:pPr algn="l">
              <a:buFont typeface="Arial" pitchFamily="34" charset="0"/>
              <a:buChar char="•"/>
            </a:pPr>
            <a:endParaRPr lang="cs-CZ" dirty="0" smtClean="0"/>
          </a:p>
          <a:p>
            <a:pPr algn="l">
              <a:buFont typeface="Arial" pitchFamily="34" charset="0"/>
              <a:buChar char="•"/>
            </a:pPr>
            <a:r>
              <a:rPr lang="cs-CZ" dirty="0" smtClean="0"/>
              <a:t>Např.: sumerský</a:t>
            </a:r>
            <a:r>
              <a:rPr lang="cs-CZ" dirty="0" smtClean="0"/>
              <a:t> </a:t>
            </a:r>
            <a:r>
              <a:rPr lang="cs-CZ" b="1" i="1" dirty="0" smtClean="0"/>
              <a:t>Epos o </a:t>
            </a:r>
            <a:r>
              <a:rPr lang="cs-CZ" b="1" i="1" dirty="0" err="1" smtClean="0"/>
              <a:t>Gilgamešovi</a:t>
            </a:r>
            <a:r>
              <a:rPr lang="cs-CZ" dirty="0" smtClean="0"/>
              <a:t>, </a:t>
            </a:r>
            <a:r>
              <a:rPr lang="cs-CZ" dirty="0" smtClean="0"/>
              <a:t>starořecké eposy </a:t>
            </a:r>
            <a:r>
              <a:rPr lang="cs-CZ" b="1" i="1" dirty="0" smtClean="0"/>
              <a:t>Ilias a </a:t>
            </a:r>
            <a:r>
              <a:rPr lang="cs-CZ" b="1" i="1" dirty="0" err="1" smtClean="0"/>
              <a:t>Odysseia</a:t>
            </a:r>
            <a:endParaRPr lang="cs-CZ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548680"/>
            <a:ext cx="9161253" cy="1556792"/>
          </a:xfrm>
        </p:spPr>
        <p:txBody>
          <a:bodyPr>
            <a:normAutofit/>
          </a:bodyPr>
          <a:lstStyle/>
          <a:p>
            <a:pPr algn="ctr"/>
            <a:r>
              <a:rPr lang="cs-CZ" sz="5000" dirty="0" smtClean="0">
                <a:latin typeface="Euphemia" pitchFamily="34" charset="0"/>
                <a:ea typeface="DFKai-SB" pitchFamily="65" charset="-120"/>
              </a:rPr>
              <a:t>ZDROJE</a:t>
            </a:r>
            <a:endParaRPr lang="cs-CZ" sz="5000" dirty="0">
              <a:latin typeface="Euphemia" pitchFamily="34" charset="0"/>
              <a:ea typeface="DFKai-SB" pitchFamily="65" charset="-12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1628800"/>
            <a:ext cx="9144000" cy="3744416"/>
          </a:xfrm>
          <a:ln>
            <a:noFill/>
          </a:ln>
        </p:spPr>
        <p:txBody>
          <a:bodyPr anchor="t"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cs-CZ" dirty="0" smtClean="0">
                <a:hlinkClick r:id="rId2"/>
              </a:rPr>
              <a:t>https://cs.wikipedia.org/wiki/Epos</a:t>
            </a:r>
            <a:endParaRPr lang="cs-CZ" b="1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</TotalTime>
  <Words>11</Words>
  <Application>Microsoft Office PowerPoint</Application>
  <PresentationFormat>Předvádění na obrazovce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Technický</vt:lpstr>
      <vt:lpstr>EPOS </vt:lpstr>
      <vt:lpstr>Epos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EPOS</dc:title>
  <dc:creator>Petr</dc:creator>
  <cp:lastModifiedBy>Petr</cp:lastModifiedBy>
  <cp:revision>2</cp:revision>
  <dcterms:created xsi:type="dcterms:W3CDTF">2019-11-28T20:18:05Z</dcterms:created>
  <dcterms:modified xsi:type="dcterms:W3CDTF">2019-11-28T20:32:20Z</dcterms:modified>
</cp:coreProperties>
</file>